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18"/>
  </p:notesMasterIdLst>
  <p:sldIdLst>
    <p:sldId id="256" r:id="rId2"/>
    <p:sldId id="258" r:id="rId3"/>
    <p:sldId id="386" r:id="rId4"/>
    <p:sldId id="420" r:id="rId5"/>
    <p:sldId id="421" r:id="rId6"/>
    <p:sldId id="423" r:id="rId7"/>
    <p:sldId id="425" r:id="rId8"/>
    <p:sldId id="426" r:id="rId9"/>
    <p:sldId id="424" r:id="rId10"/>
    <p:sldId id="427" r:id="rId11"/>
    <p:sldId id="430" r:id="rId12"/>
    <p:sldId id="428" r:id="rId13"/>
    <p:sldId id="432" r:id="rId14"/>
    <p:sldId id="431" r:id="rId15"/>
    <p:sldId id="433" r:id="rId16"/>
    <p:sldId id="4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6"/>
    <p:restoredTop sz="94656"/>
  </p:normalViewPr>
  <p:slideViewPr>
    <p:cSldViewPr snapToGrid="0" snapToObjects="1">
      <p:cViewPr>
        <p:scale>
          <a:sx n="102" d="100"/>
          <a:sy n="102" d="100"/>
        </p:scale>
        <p:origin x="4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7" Type="http://schemas.openxmlformats.org/officeDocument/2006/relationships/hyperlink" Target="https://www.udacity.com/course/deep-learning-nanodegree--nd101" TargetMode="External"/><Relationship Id="rId2" Type="http://schemas.openxmlformats.org/officeDocument/2006/relationships/hyperlink" Target="https://qcb.ucla.edu/collaboratory-2/workshops/w17-machine-learning-with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course/python-for-computer-vision-with-opencv-and-deep-learning/" TargetMode="External"/><Relationship Id="rId5" Type="http://schemas.openxmlformats.org/officeDocument/2006/relationships/hyperlink" Target="https://www.udemy.com/course/advanced-computer-vision/" TargetMode="External"/><Relationship Id="rId4" Type="http://schemas.openxmlformats.org/officeDocument/2006/relationships/hyperlink" Target="https://www.fast.ai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grammingcomputervision.com/" TargetMode="External"/><Relationship Id="rId5" Type="http://schemas.openxmlformats.org/officeDocument/2006/relationships/hyperlink" Target="http://web.ipac.caltech.edu/staff/fmasci/home/astro_refs/Digital_Image_Processing_2ndEd.pdf" TargetMode="Externa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alonyan1@gmail.com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56863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0DBC6-6D47-3D47-97BD-2F4A765F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624" y="3219189"/>
            <a:ext cx="7676259" cy="22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2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6AECE-C1D2-824A-82F4-1B65DD09629E}"/>
              </a:ext>
            </a:extLst>
          </p:cNvPr>
          <p:cNvSpPr txBox="1"/>
          <p:nvPr/>
        </p:nvSpPr>
        <p:spPr>
          <a:xfrm>
            <a:off x="4985359" y="5849655"/>
            <a:ext cx="280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parameters are </a:t>
            </a:r>
            <a:r>
              <a:rPr lang="en-US" b="1" i="1" dirty="0"/>
              <a:t>learned</a:t>
            </a:r>
            <a:r>
              <a:rPr lang="en-US" dirty="0"/>
              <a:t> by the computer during </a:t>
            </a:r>
            <a:r>
              <a:rPr lang="en-US" b="1" i="1" dirty="0"/>
              <a:t>training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0D7030-00C5-2E4C-AF48-F1099901427A}"/>
              </a:ext>
            </a:extLst>
          </p:cNvPr>
          <p:cNvCxnSpPr/>
          <p:nvPr/>
        </p:nvCxnSpPr>
        <p:spPr>
          <a:xfrm flipV="1">
            <a:off x="5198301" y="5311036"/>
            <a:ext cx="0" cy="551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B312F9-68F8-BB4E-843D-33457FAF3D9B}"/>
              </a:ext>
            </a:extLst>
          </p:cNvPr>
          <p:cNvCxnSpPr>
            <a:cxnSpLocks/>
          </p:cNvCxnSpPr>
          <p:nvPr/>
        </p:nvCxnSpPr>
        <p:spPr>
          <a:xfrm flipV="1">
            <a:off x="5526065" y="4935255"/>
            <a:ext cx="0" cy="914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C16D17-8080-714C-BF65-C0713519A57A}"/>
              </a:ext>
            </a:extLst>
          </p:cNvPr>
          <p:cNvCxnSpPr>
            <a:cxnSpLocks/>
          </p:cNvCxnSpPr>
          <p:nvPr/>
        </p:nvCxnSpPr>
        <p:spPr>
          <a:xfrm flipV="1">
            <a:off x="6615829" y="5062605"/>
            <a:ext cx="0" cy="799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804B6-C4BC-CD49-8D4B-044849306C35}"/>
              </a:ext>
            </a:extLst>
          </p:cNvPr>
          <p:cNvCxnSpPr>
            <a:cxnSpLocks/>
          </p:cNvCxnSpPr>
          <p:nvPr/>
        </p:nvCxnSpPr>
        <p:spPr>
          <a:xfrm flipV="1">
            <a:off x="5814164" y="5062605"/>
            <a:ext cx="0" cy="787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2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differences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B1AC76-1486-0447-B6DF-D493F85E4EA4}"/>
              </a:ext>
            </a:extLst>
          </p:cNvPr>
          <p:cNvSpPr/>
          <p:nvPr/>
        </p:nvSpPr>
        <p:spPr>
          <a:xfrm>
            <a:off x="2154477" y="2492680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7BA3C7-D804-664C-9697-C67EE193F236}"/>
              </a:ext>
            </a:extLst>
          </p:cNvPr>
          <p:cNvSpPr/>
          <p:nvPr/>
        </p:nvSpPr>
        <p:spPr>
          <a:xfrm>
            <a:off x="7968640" y="2492677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592CCE-05F6-DC45-8B4E-E690DE81BF05}"/>
              </a:ext>
            </a:extLst>
          </p:cNvPr>
          <p:cNvSpPr/>
          <p:nvPr/>
        </p:nvSpPr>
        <p:spPr>
          <a:xfrm>
            <a:off x="5014585" y="2492679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8D4289A4-CB3A-C04D-9298-3A4DC92184E1}"/>
              </a:ext>
            </a:extLst>
          </p:cNvPr>
          <p:cNvSpPr/>
          <p:nvPr/>
        </p:nvSpPr>
        <p:spPr>
          <a:xfrm>
            <a:off x="4104361" y="2567834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>
            <a:extLst>
              <a:ext uri="{FF2B5EF4-FFF2-40B4-BE49-F238E27FC236}">
                <a16:creationId xmlns:a16="http://schemas.microsoft.com/office/drawing/2014/main" id="{EFDD59AD-B0C7-BF4C-BE7A-8F77C61A5554}"/>
              </a:ext>
            </a:extLst>
          </p:cNvPr>
          <p:cNvSpPr/>
          <p:nvPr/>
        </p:nvSpPr>
        <p:spPr>
          <a:xfrm>
            <a:off x="6892445" y="2592886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B8E71E7-596D-D547-8AC3-77E00ACFD4DC}"/>
              </a:ext>
            </a:extLst>
          </p:cNvPr>
          <p:cNvSpPr/>
          <p:nvPr/>
        </p:nvSpPr>
        <p:spPr>
          <a:xfrm>
            <a:off x="2154477" y="4824609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27D01CF-6450-B541-83B6-F019080BFE18}"/>
              </a:ext>
            </a:extLst>
          </p:cNvPr>
          <p:cNvSpPr/>
          <p:nvPr/>
        </p:nvSpPr>
        <p:spPr>
          <a:xfrm>
            <a:off x="5014585" y="4824606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4322C5-2509-2147-BA7B-A46F69298698}"/>
              </a:ext>
            </a:extLst>
          </p:cNvPr>
          <p:cNvSpPr/>
          <p:nvPr/>
        </p:nvSpPr>
        <p:spPr>
          <a:xfrm>
            <a:off x="7968640" y="4824606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C2A082AC-9B8F-FD47-9080-8D1294660145}"/>
              </a:ext>
            </a:extLst>
          </p:cNvPr>
          <p:cNvSpPr/>
          <p:nvPr/>
        </p:nvSpPr>
        <p:spPr>
          <a:xfrm>
            <a:off x="4104361" y="4899763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 21">
            <a:extLst>
              <a:ext uri="{FF2B5EF4-FFF2-40B4-BE49-F238E27FC236}">
                <a16:creationId xmlns:a16="http://schemas.microsoft.com/office/drawing/2014/main" id="{91B3109E-1E3C-6548-9A3A-CAF24AA0B5CE}"/>
              </a:ext>
            </a:extLst>
          </p:cNvPr>
          <p:cNvSpPr/>
          <p:nvPr/>
        </p:nvSpPr>
        <p:spPr>
          <a:xfrm>
            <a:off x="6892445" y="4924815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CC228-B5C3-6B40-82FF-11E23F8DBBB7}"/>
              </a:ext>
            </a:extLst>
          </p:cNvPr>
          <p:cNvSpPr txBox="1"/>
          <p:nvPr/>
        </p:nvSpPr>
        <p:spPr>
          <a:xfrm>
            <a:off x="838200" y="195712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programming: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8743A4-4E6A-074F-99F5-803C6F84A131}"/>
              </a:ext>
            </a:extLst>
          </p:cNvPr>
          <p:cNvSpPr txBox="1"/>
          <p:nvPr/>
        </p:nvSpPr>
        <p:spPr>
          <a:xfrm>
            <a:off x="838200" y="430496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AE0266-6A98-4242-B28C-A5F50C52EF79}"/>
              </a:ext>
            </a:extLst>
          </p:cNvPr>
          <p:cNvSpPr txBox="1"/>
          <p:nvPr/>
        </p:nvSpPr>
        <p:spPr>
          <a:xfrm>
            <a:off x="5386191" y="3419605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predefined by the programmer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B2A148-69E2-8C49-9D35-1F77550FBE32}"/>
              </a:ext>
            </a:extLst>
          </p:cNvPr>
          <p:cNvSpPr txBox="1"/>
          <p:nvPr/>
        </p:nvSpPr>
        <p:spPr>
          <a:xfrm>
            <a:off x="5386191" y="5676377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learned from examples</a:t>
            </a:r>
          </a:p>
        </p:txBody>
      </p:sp>
    </p:spTree>
    <p:extLst>
      <p:ext uri="{BB962C8B-B14F-4D97-AF65-F5344CB8AC3E}">
        <p14:creationId xmlns:p14="http://schemas.microsoft.com/office/powerpoint/2010/main" val="236687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Interpretability</a:t>
            </a:r>
            <a:r>
              <a:rPr lang="en-US" dirty="0"/>
              <a:t> of hidden layers</a:t>
            </a:r>
          </a:p>
          <a:p>
            <a:r>
              <a:rPr lang="en-US" b="1" dirty="0"/>
              <a:t>Learning from few examples</a:t>
            </a:r>
            <a:r>
              <a:rPr lang="en-US" dirty="0"/>
              <a:t>: On a large no. of problems, humans learn from very few examples, like hand-writing recognition. Machines require many more examples.</a:t>
            </a:r>
          </a:p>
        </p:txBody>
      </p:sp>
    </p:spTree>
    <p:extLst>
      <p:ext uri="{BB962C8B-B14F-4D97-AF65-F5344CB8AC3E}">
        <p14:creationId xmlns:p14="http://schemas.microsoft.com/office/powerpoint/2010/main" val="362210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more on this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https://qcb.ucla.edu/collaboratory-2/workshops/w17-machine-learning-with-python/</a:t>
            </a:r>
            <a:endParaRPr lang="en-US" dirty="0"/>
          </a:p>
          <a:p>
            <a:r>
              <a:rPr lang="en-US" dirty="0">
                <a:hlinkClick r:id="rId3"/>
              </a:rPr>
              <a:t>https://www.coursera.org/learn/machine-learning</a:t>
            </a:r>
            <a:endParaRPr lang="en-US" dirty="0"/>
          </a:p>
          <a:p>
            <a:r>
              <a:rPr lang="en-US" dirty="0">
                <a:hlinkClick r:id="rId4"/>
              </a:rPr>
              <a:t>https://www.fast.ai/</a:t>
            </a:r>
            <a:endParaRPr lang="en-US" dirty="0"/>
          </a:p>
          <a:p>
            <a:r>
              <a:rPr lang="en-US" dirty="0">
                <a:hlinkClick r:id="rId5"/>
              </a:rPr>
              <a:t>https://www.udemy.com/course/advanced-computer-vision/</a:t>
            </a:r>
            <a:endParaRPr lang="en-US" dirty="0"/>
          </a:p>
          <a:p>
            <a:r>
              <a:rPr lang="en-US" dirty="0">
                <a:hlinkClick r:id="rId6"/>
              </a:rPr>
              <a:t>https://www.udemy.com/course/python-for-computer-vision-with-opencv-and-deep-learning/</a:t>
            </a:r>
            <a:endParaRPr lang="en-US" dirty="0"/>
          </a:p>
          <a:p>
            <a:r>
              <a:rPr lang="en-US" dirty="0">
                <a:hlinkClick r:id="rId7"/>
              </a:rPr>
              <a:t>https://www.udacity.com/course/deep-learning-nanodegree--nd101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3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help us get better! </a:t>
            </a:r>
            <a:r>
              <a:rPr lang="en-US" sz="2000" dirty="0">
                <a:solidFill>
                  <a:schemeClr val="bg1"/>
                </a:solidFill>
              </a:rPr>
              <a:t>(by filling a short survey)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37681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9263-5964-7042-B601-1D282E49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70" y="231413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Conditioned 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Image Derived Parameters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Understanding Image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Overview of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CC969-B32B-C046-89CE-9178DBD32EDD}"/>
              </a:ext>
            </a:extLst>
          </p:cNvPr>
          <p:cNvSpPr txBox="1"/>
          <p:nvPr/>
        </p:nvSpPr>
        <p:spPr>
          <a:xfrm>
            <a:off x="5100181" y="2872844"/>
            <a:ext cx="186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Low-level vision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ED018-FDED-984F-ACF0-512621057188}"/>
              </a:ext>
            </a:extLst>
          </p:cNvPr>
          <p:cNvSpPr txBox="1"/>
          <p:nvPr/>
        </p:nvSpPr>
        <p:spPr>
          <a:xfrm>
            <a:off x="4625235" y="3889539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Intermediate-level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F1D52-54DC-394D-9F65-5585A5C707C6}"/>
              </a:ext>
            </a:extLst>
          </p:cNvPr>
          <p:cNvSpPr txBox="1"/>
          <p:nvPr/>
        </p:nvSpPr>
        <p:spPr>
          <a:xfrm>
            <a:off x="4625234" y="4906234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vision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ED1DA7-997B-B14B-9635-4AD79C914BCD}"/>
              </a:ext>
            </a:extLst>
          </p:cNvPr>
          <p:cNvSpPr/>
          <p:nvPr/>
        </p:nvSpPr>
        <p:spPr>
          <a:xfrm rot="10800000">
            <a:off x="8426884" y="2293921"/>
            <a:ext cx="626301" cy="35605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79981-053E-9141-8824-3B85EBB43DEB}"/>
              </a:ext>
            </a:extLst>
          </p:cNvPr>
          <p:cNvSpPr txBox="1"/>
          <p:nvPr/>
        </p:nvSpPr>
        <p:spPr>
          <a:xfrm>
            <a:off x="9053185" y="3751039"/>
            <a:ext cx="3223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All parameters and features are user defined, many heuristic (</a:t>
            </a:r>
            <a:r>
              <a:rPr lang="en-US" dirty="0" err="1"/>
              <a:t>Wheelness</a:t>
            </a:r>
            <a:r>
              <a:rPr lang="en-US" dirty="0"/>
              <a:t> of an object…)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90A02-0984-464C-BE72-68D3F8FB7773}"/>
              </a:ext>
            </a:extLst>
          </p:cNvPr>
          <p:cNvSpPr txBox="1"/>
          <p:nvPr/>
        </p:nvSpPr>
        <p:spPr>
          <a:xfrm>
            <a:off x="1882034" y="2387519"/>
            <a:ext cx="187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Denoising, thresholding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FC3A4-C3B3-0949-83A4-7A1E87AEAAAA}"/>
              </a:ext>
            </a:extLst>
          </p:cNvPr>
          <p:cNvSpPr txBox="1"/>
          <p:nvPr/>
        </p:nvSpPr>
        <p:spPr>
          <a:xfrm>
            <a:off x="1882034" y="3588993"/>
            <a:ext cx="18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Masking, filtering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1E253-242D-584A-ACA7-C58A3AB91D09}"/>
              </a:ext>
            </a:extLst>
          </p:cNvPr>
          <p:cNvSpPr txBox="1"/>
          <p:nvPr/>
        </p:nvSpPr>
        <p:spPr>
          <a:xfrm>
            <a:off x="1882034" y="4489808"/>
            <a:ext cx="231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extraction,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97061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6739003" y="5774499"/>
            <a:ext cx="382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Onset of </a:t>
            </a:r>
            <a:r>
              <a:rPr lang="en-US" b="1" i="1" dirty="0"/>
              <a:t>Deep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E61284-15EF-5842-9BF9-74C9C6184BDA}"/>
              </a:ext>
            </a:extLst>
          </p:cNvPr>
          <p:cNvSpPr/>
          <p:nvPr/>
        </p:nvSpPr>
        <p:spPr>
          <a:xfrm>
            <a:off x="1630316" y="5810859"/>
            <a:ext cx="3505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Won ImageNet – a image recognition competition by a wide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2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Artificial Neural Networks (ANNs)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5411" cy="3948874"/>
          </a:xfrm>
        </p:spPr>
        <p:txBody>
          <a:bodyPr/>
          <a:lstStyle/>
          <a:p>
            <a:r>
              <a:rPr lang="en-US" dirty="0"/>
              <a:t>Inspired by biology, ANNs are computational systems that can </a:t>
            </a:r>
            <a:r>
              <a:rPr lang="en-US" b="1" i="1" dirty="0"/>
              <a:t>learn</a:t>
            </a:r>
            <a:r>
              <a:rPr lang="en-US" dirty="0"/>
              <a:t> a set of parameters that translate a given input to a desired output.</a:t>
            </a:r>
          </a:p>
          <a:p>
            <a:r>
              <a:rPr lang="en-US" dirty="0"/>
              <a:t>ANNs are </a:t>
            </a:r>
            <a:r>
              <a:rPr lang="en-US" b="1" i="1" dirty="0"/>
              <a:t>trained </a:t>
            </a:r>
            <a:r>
              <a:rPr lang="en-US" dirty="0"/>
              <a:t>by providing large sets of annotated data (training set).</a:t>
            </a:r>
          </a:p>
          <a:p>
            <a:r>
              <a:rPr lang="en-US" dirty="0"/>
              <a:t>Ideally, after training, ANNs are capable of using the learned information to interpret new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80B3-D65B-3543-91C5-08882C4A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11" y="1841327"/>
            <a:ext cx="4878789" cy="4352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7D78E-B9C3-3541-BC40-7F7C292B1714}"/>
              </a:ext>
            </a:extLst>
          </p:cNvPr>
          <p:cNvSpPr txBox="1"/>
          <p:nvPr/>
        </p:nvSpPr>
        <p:spPr>
          <a:xfrm>
            <a:off x="6272493" y="6194122"/>
            <a:ext cx="5776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theory of these has been developed since the 40s</a:t>
            </a:r>
          </a:p>
          <a:p>
            <a:r>
              <a:rPr lang="en-US" dirty="0"/>
              <a:t>Was always considered cute but computationally unfeasible </a:t>
            </a:r>
          </a:p>
        </p:txBody>
      </p:sp>
    </p:spTree>
    <p:extLst>
      <p:ext uri="{BB962C8B-B14F-4D97-AF65-F5344CB8AC3E}">
        <p14:creationId xmlns:p14="http://schemas.microsoft.com/office/powerpoint/2010/main" val="236393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Networks (CNNs)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2595" cy="3948874"/>
          </a:xfrm>
        </p:spPr>
        <p:txBody>
          <a:bodyPr/>
          <a:lstStyle/>
          <a:p>
            <a:r>
              <a:rPr lang="en-US" dirty="0"/>
              <a:t>CNNs are ANNs that use convolution (e.g. filtering) as part of the network architecture. </a:t>
            </a:r>
          </a:p>
          <a:p>
            <a:r>
              <a:rPr lang="en-US" dirty="0"/>
              <a:t>They are particularly useful for computer vision as they are able to learn features over a wide range of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6F3DE-A7DD-614C-86FF-B3ECADF1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84" y="3800062"/>
            <a:ext cx="7869825" cy="24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3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7857995" y="5810860"/>
            <a:ext cx="4334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&gt;47000 citations as of Oct. 2019</a:t>
            </a:r>
          </a:p>
          <a:p>
            <a:endParaRPr lang="en-US" dirty="0"/>
          </a:p>
          <a:p>
            <a:r>
              <a:rPr lang="en-US" dirty="0"/>
              <a:t>*not technically first, but most influential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D039A-D7E4-FE4A-9A98-1736CC5EDDF6}"/>
              </a:ext>
            </a:extLst>
          </p:cNvPr>
          <p:cNvSpPr txBox="1"/>
          <p:nvPr/>
        </p:nvSpPr>
        <p:spPr>
          <a:xfrm>
            <a:off x="576197" y="5544930"/>
            <a:ext cx="682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big breakthrough was computing everything on GPUs, which are way more efficient for these tasks.</a:t>
            </a:r>
          </a:p>
        </p:txBody>
      </p:sp>
    </p:spTree>
    <p:extLst>
      <p:ext uri="{BB962C8B-B14F-4D97-AF65-F5344CB8AC3E}">
        <p14:creationId xmlns:p14="http://schemas.microsoft.com/office/powerpoint/2010/main" val="2738028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18166</TotalTime>
  <Words>688</Words>
  <Application>Microsoft Macintosh PowerPoint</Application>
  <PresentationFormat>Widescreen</PresentationFormat>
  <Paragraphs>115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Digital Image Processing in Python</vt:lpstr>
      <vt:lpstr>Workshop goals</vt:lpstr>
      <vt:lpstr>Computational Image processing</vt:lpstr>
      <vt:lpstr>Other resources</vt:lpstr>
      <vt:lpstr>Overview of approach</vt:lpstr>
      <vt:lpstr>2012 – AlexNet : Breakthrough in computer vision</vt:lpstr>
      <vt:lpstr>Artificial Neural Networks (ANNs)</vt:lpstr>
      <vt:lpstr>Convolutional Neural Networks (CNNs)</vt:lpstr>
      <vt:lpstr>2012 – AlexNet : Breakthrough in computer vision</vt:lpstr>
      <vt:lpstr>2014 – From image classification to image description</vt:lpstr>
      <vt:lpstr>2014 – From image classification to image description</vt:lpstr>
      <vt:lpstr>2014 – From image classification to image description</vt:lpstr>
      <vt:lpstr>Conceptual differences</vt:lpstr>
      <vt:lpstr>Open questions</vt:lpstr>
      <vt:lpstr>For more on this</vt:lpstr>
      <vt:lpstr>Please help us get better! (by filling a short survey)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162</cp:revision>
  <cp:lastPrinted>2019-10-15T18:05:03Z</cp:lastPrinted>
  <dcterms:created xsi:type="dcterms:W3CDTF">2018-10-24T20:43:02Z</dcterms:created>
  <dcterms:modified xsi:type="dcterms:W3CDTF">2019-10-15T18:09:28Z</dcterms:modified>
</cp:coreProperties>
</file>